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s.acs.org/doi/10.1021/ef400026k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obvila.com/articles/types-of-fertilizer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b5ffc65cf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b5ffc65cf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b5ffc65cf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b5ffc65cf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b637f0f0d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b637f0f0d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b5ffc65cf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b5ffc65cf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b6318a0c31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b6318a0c31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b6318a0c31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b6318a0c31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b5ffc65cf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b5ffc65cf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b5ffc65cfe_1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b5ffc65cfe_1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b5ffc65cfe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b5ffc65cfe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Kinetics values determined from NSW paper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b668c993e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b668c993e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b5ffc65cfe_1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b5ffc65cfe_1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https://pubs.acs.org/doi/10.1021/ef400026k</a:t>
            </a:r>
            <a:r>
              <a:rPr lang="en"/>
              <a:t> (image source)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b668c993e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b668c993e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b668c993e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b668c993e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conversion, could be improved by increasing the temperature, messing with catalyst density, total catalyst mass, arbitrary kinetic </a:t>
            </a:r>
            <a:r>
              <a:rPr lang="en"/>
              <a:t>constant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b6aee35f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b6aee35f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b6aee35fb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b6aee35fb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b6aee35fb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b6aee35fb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6318a0c31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b6318a0c31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b6aee35fb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b6aee35fb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5ffc65c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b5ffc65c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https://www.bobvila.com/articles/types-of-fertilizer/</a:t>
            </a:r>
            <a:r>
              <a:rPr lang="en"/>
              <a:t>  (image source)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5ffc65cfe_1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b5ffc65cfe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6318a0c3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b6318a0c3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6318a0c3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b6318a0c3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= rate constant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 = activation energy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Values taken from the mini project we did in 444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5ffc65cf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b5ffc65cf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6318a0c31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b6318a0c31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6318a0c31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b6318a0c31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28650" y="504497"/>
            <a:ext cx="8066100" cy="20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28650" y="2740532"/>
            <a:ext cx="80661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30437" y="4689319"/>
            <a:ext cx="398100" cy="292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1797065" y="2562473"/>
            <a:ext cx="67182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1797065" y="2010681"/>
            <a:ext cx="67182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1797065" y="3114266"/>
            <a:ext cx="67182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1797065" y="3663228"/>
            <a:ext cx="67182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5" type="body"/>
          </p:nvPr>
        </p:nvSpPr>
        <p:spPr>
          <a:xfrm>
            <a:off x="1797065" y="1461718"/>
            <a:ext cx="67182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ark School">
  <p:cSld name="Clark Schoo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erospace 1">
  <p:cSld name="Aerospac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erospace 2">
  <p:cSld name="Aerospac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engineering 1">
  <p:cSld name="Bioengineering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engineering 2">
  <p:cSld name="Bioengineering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BE 1">
  <p:cSld name="ChB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BE 2">
  <p:cSld name="ChB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E 1">
  <p:cSld name="CE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E 2">
  <p:cSld name="CE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623888" y="43096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23888" y="2740532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218587" y="4689319"/>
            <a:ext cx="410100" cy="292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CE 1">
  <p:cSld name="EC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CE 2">
  <p:cSld name="EC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PE 1">
  <p:cSld name="FP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PE 2">
  <p:cSld name="FP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SE 1">
  <p:cSld name="MS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SE 2">
  <p:cSld name="MS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chanical 1">
  <p:cSld name="Mechanical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chanical 2">
  <p:cSld name="Mechanical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SR 1">
  <p:cSld name="ISR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SR 2">
  <p:cSld name="ISR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30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2742281" y="4696744"/>
            <a:ext cx="337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226349" y="4689319"/>
            <a:ext cx="402300" cy="292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sp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Tech 1">
  <p:cSld name="MTech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31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Tech 2">
  <p:cSld name="MTech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TI 1">
  <p:cSld name="MTI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TI 2">
  <p:cSld name="MTI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34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II 1">
  <p:cSld name="MEII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2" name="Google Shape;172;p35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5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II 2">
  <p:cSld name="MEII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6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36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36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REAP 1">
  <p:cSld name="IREAP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37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37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REAP 2">
  <p:cSld name="IREAP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8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38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8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schell Institute 1">
  <p:cSld name="Fischell Institut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/>
          <p:nvPr>
            <p:ph idx="1" type="body"/>
          </p:nvPr>
        </p:nvSpPr>
        <p:spPr>
          <a:xfrm>
            <a:off x="628650" y="1268366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39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9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schell Institute 2">
  <p:cSld name="Fischell Institut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40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40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40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28650" y="1369219"/>
            <a:ext cx="3886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629150" y="1369219"/>
            <a:ext cx="3886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241649" y="4689319"/>
            <a:ext cx="387000" cy="292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Background Title">
  <p:cSld name="Black Background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ctrTitle"/>
          </p:nvPr>
        </p:nvSpPr>
        <p:spPr>
          <a:xfrm>
            <a:off x="628650" y="504497"/>
            <a:ext cx="8066100" cy="20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rebuchet MS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" type="subTitle"/>
          </p:nvPr>
        </p:nvSpPr>
        <p:spPr>
          <a:xfrm>
            <a:off x="628650" y="2740532"/>
            <a:ext cx="80661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0" name="Google Shape;200;p41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41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Background Content">
  <p:cSld name="Black Backgrou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42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42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42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Background Blank">
  <p:cSld name="Black Background 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3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43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2" name="Google Shape;212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3" name="Google Shape;21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29841" y="1260872"/>
            <a:ext cx="38682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29841" y="1878806"/>
            <a:ext cx="3868200" cy="22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29150" y="1260872"/>
            <a:ext cx="3887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4629150" y="1878806"/>
            <a:ext cx="3887400" cy="22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218605" y="4689319"/>
            <a:ext cx="411300" cy="292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253162" y="4689319"/>
            <a:ext cx="375600" cy="292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628650" y="342900"/>
            <a:ext cx="29493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3887391" y="34290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629841" y="1308539"/>
            <a:ext cx="2949300" cy="27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>
            <p:ph idx="2" type="pic"/>
          </p:nvPr>
        </p:nvSpPr>
        <p:spPr>
          <a:xfrm>
            <a:off x="3887391" y="342900"/>
            <a:ext cx="4629300" cy="37560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629841" y="1308539"/>
            <a:ext cx="2949300" cy="27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41630" y="4689319"/>
            <a:ext cx="388200" cy="292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sp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44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0.xml"/><Relationship Id="rId43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45" Type="http://schemas.openxmlformats.org/officeDocument/2006/relationships/theme" Target="../theme/theme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rebuchet MS"/>
              <a:buNone/>
              <a:defRPr b="0" i="0" sz="3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28650" y="469674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95221" y="469674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png"/><Relationship Id="rId4" Type="http://schemas.openxmlformats.org/officeDocument/2006/relationships/image" Target="../media/image6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3.png"/><Relationship Id="rId4" Type="http://schemas.openxmlformats.org/officeDocument/2006/relationships/image" Target="../media/image21.png"/><Relationship Id="rId5" Type="http://schemas.openxmlformats.org/officeDocument/2006/relationships/image" Target="../media/image5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1.png"/><Relationship Id="rId4" Type="http://schemas.openxmlformats.org/officeDocument/2006/relationships/image" Target="../media/image55.png"/><Relationship Id="rId5" Type="http://schemas.openxmlformats.org/officeDocument/2006/relationships/image" Target="../media/image5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hyperlink" Target="https://pubs.acs.org/doi/10.1021/ef400026k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hyperlink" Target="https://www.bobvila.com/articles/types-of-fertilize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Relationship Id="rId5" Type="http://schemas.openxmlformats.org/officeDocument/2006/relationships/image" Target="../media/image29.png"/><Relationship Id="rId6" Type="http://schemas.openxmlformats.org/officeDocument/2006/relationships/image" Target="../media/image39.png"/><Relationship Id="rId7" Type="http://schemas.openxmlformats.org/officeDocument/2006/relationships/image" Target="../media/image36.png"/><Relationship Id="rId8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Relationship Id="rId5" Type="http://schemas.openxmlformats.org/officeDocument/2006/relationships/image" Target="../media/image37.png"/><Relationship Id="rId6" Type="http://schemas.openxmlformats.org/officeDocument/2006/relationships/image" Target="../media/image4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80"/>
              <a:t>Aspen simulation: kinetics/reactors </a:t>
            </a:r>
            <a:endParaRPr sz="41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80"/>
              <a:t>(steam reforming &amp; Haber-Bosch)</a:t>
            </a:r>
            <a:endParaRPr sz="3280"/>
          </a:p>
        </p:txBody>
      </p:sp>
      <p:sp>
        <p:nvSpPr>
          <p:cNvPr id="219" name="Google Shape;219;p45"/>
          <p:cNvSpPr txBox="1"/>
          <p:nvPr>
            <p:ph idx="1" type="subTitle"/>
          </p:nvPr>
        </p:nvSpPr>
        <p:spPr>
          <a:xfrm>
            <a:off x="311700" y="2987150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CHBE446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Team 2: Jack Capps, Lydia Stricker, Jeffrey Tsao, Christine Zhou 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RPlug Reactor—Results</a:t>
            </a:r>
            <a:endParaRPr/>
          </a:p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5419475" y="751825"/>
            <a:ext cx="3308400" cy="3330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Cooling jacket, if used, is insufficient to </a:t>
            </a:r>
            <a:r>
              <a:rPr lang="en" sz="1800"/>
              <a:t>cool reactor to low enough temperature due to highly exothermic reaction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Results in low conversion in reality</a:t>
            </a:r>
            <a:endParaRPr sz="1800"/>
          </a:p>
          <a:p>
            <a:pPr indent="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Use instead…</a:t>
            </a:r>
            <a:endParaRPr sz="1800"/>
          </a:p>
        </p:txBody>
      </p:sp>
      <p:pic>
        <p:nvPicPr>
          <p:cNvPr id="314" name="Google Shape;314;p54"/>
          <p:cNvPicPr preferRelativeResize="0"/>
          <p:nvPr/>
        </p:nvPicPr>
        <p:blipFill rotWithShape="1">
          <a:blip r:embed="rId3">
            <a:alphaModFix/>
          </a:blip>
          <a:srcRect b="0" l="2619" r="378" t="0"/>
          <a:stretch/>
        </p:blipFill>
        <p:spPr>
          <a:xfrm>
            <a:off x="628650" y="758375"/>
            <a:ext cx="4790824" cy="362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4"/>
          <p:cNvSpPr/>
          <p:nvPr/>
        </p:nvSpPr>
        <p:spPr>
          <a:xfrm>
            <a:off x="4572000" y="3142425"/>
            <a:ext cx="847500" cy="197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Shot Method</a:t>
            </a:r>
            <a:endParaRPr/>
          </a:p>
        </p:txBody>
      </p:sp>
      <p:pic>
        <p:nvPicPr>
          <p:cNvPr id="321" name="Google Shape;321;p55"/>
          <p:cNvPicPr preferRelativeResize="0"/>
          <p:nvPr/>
        </p:nvPicPr>
        <p:blipFill rotWithShape="1">
          <a:blip r:embed="rId3">
            <a:alphaModFix/>
          </a:blip>
          <a:srcRect b="0" l="1656" r="2613" t="8079"/>
          <a:stretch/>
        </p:blipFill>
        <p:spPr>
          <a:xfrm>
            <a:off x="1292575" y="1016188"/>
            <a:ext cx="6558850" cy="2263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5"/>
          <p:cNvSpPr txBox="1"/>
          <p:nvPr/>
        </p:nvSpPr>
        <p:spPr>
          <a:xfrm>
            <a:off x="628650" y="3279875"/>
            <a:ext cx="80223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Split feed into “cold shots” which are injected into the PFR at various intervals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More variables to optimize but more effective cooling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6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Shot Method—Results</a:t>
            </a:r>
            <a:endParaRPr/>
          </a:p>
        </p:txBody>
      </p:sp>
      <p:pic>
        <p:nvPicPr>
          <p:cNvPr id="328" name="Google Shape;328;p56"/>
          <p:cNvPicPr preferRelativeResize="0"/>
          <p:nvPr/>
        </p:nvPicPr>
        <p:blipFill rotWithShape="1">
          <a:blip r:embed="rId3">
            <a:alphaModFix/>
          </a:blip>
          <a:srcRect b="0" l="0" r="0" t="7166"/>
          <a:stretch/>
        </p:blipFill>
        <p:spPr>
          <a:xfrm>
            <a:off x="628650" y="758200"/>
            <a:ext cx="3546351" cy="370190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6"/>
          <p:cNvSpPr/>
          <p:nvPr/>
        </p:nvSpPr>
        <p:spPr>
          <a:xfrm>
            <a:off x="3460750" y="4278900"/>
            <a:ext cx="714300" cy="18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0" name="Google Shape;330;p56"/>
          <p:cNvSpPr txBox="1"/>
          <p:nvPr/>
        </p:nvSpPr>
        <p:spPr>
          <a:xfrm>
            <a:off x="4868750" y="1055075"/>
            <a:ext cx="3646500" cy="15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Higher conversion!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Able to operate at a lower temperature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RStoic Reactor</a:t>
            </a:r>
            <a:endParaRPr/>
          </a:p>
        </p:txBody>
      </p:sp>
      <p:pic>
        <p:nvPicPr>
          <p:cNvPr id="336" name="Google Shape;33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25" y="873664"/>
            <a:ext cx="5682499" cy="33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7"/>
          <p:cNvSpPr/>
          <p:nvPr/>
        </p:nvSpPr>
        <p:spPr>
          <a:xfrm>
            <a:off x="895225" y="3739625"/>
            <a:ext cx="648300" cy="593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8" name="Google Shape;338;p57"/>
          <p:cNvSpPr txBox="1"/>
          <p:nvPr/>
        </p:nvSpPr>
        <p:spPr>
          <a:xfrm>
            <a:off x="5953125" y="923200"/>
            <a:ext cx="3056100" cy="22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Stoichiometric reactor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Specified extent of reaction or conversion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Kinetics are unknown or unimportant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Stoichiometry is known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RStoic Reactor—Conditions</a:t>
            </a:r>
            <a:endParaRPr/>
          </a:p>
        </p:txBody>
      </p:sp>
      <p:pic>
        <p:nvPicPr>
          <p:cNvPr id="344" name="Google Shape;344;p58"/>
          <p:cNvPicPr preferRelativeResize="0"/>
          <p:nvPr/>
        </p:nvPicPr>
        <p:blipFill rotWithShape="1">
          <a:blip r:embed="rId3">
            <a:alphaModFix/>
          </a:blip>
          <a:srcRect b="0" l="2519" r="6189" t="0"/>
          <a:stretch/>
        </p:blipFill>
        <p:spPr>
          <a:xfrm>
            <a:off x="274450" y="1379725"/>
            <a:ext cx="4384951" cy="238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8"/>
          <p:cNvPicPr preferRelativeResize="0"/>
          <p:nvPr/>
        </p:nvPicPr>
        <p:blipFill rotWithShape="1">
          <a:blip r:embed="rId4">
            <a:alphaModFix/>
          </a:blip>
          <a:srcRect b="9173" l="0" r="9214" t="0"/>
          <a:stretch/>
        </p:blipFill>
        <p:spPr>
          <a:xfrm>
            <a:off x="4708700" y="1305062"/>
            <a:ext cx="4384950" cy="253337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8"/>
          <p:cNvSpPr/>
          <p:nvPr/>
        </p:nvSpPr>
        <p:spPr>
          <a:xfrm>
            <a:off x="1518650" y="2218950"/>
            <a:ext cx="1053300" cy="23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58"/>
          <p:cNvSpPr/>
          <p:nvPr/>
        </p:nvSpPr>
        <p:spPr>
          <a:xfrm>
            <a:off x="1518650" y="2454138"/>
            <a:ext cx="1053300" cy="23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p58"/>
          <p:cNvSpPr/>
          <p:nvPr/>
        </p:nvSpPr>
        <p:spPr>
          <a:xfrm>
            <a:off x="274450" y="1379725"/>
            <a:ext cx="1053300" cy="23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58"/>
          <p:cNvSpPr/>
          <p:nvPr/>
        </p:nvSpPr>
        <p:spPr>
          <a:xfrm>
            <a:off x="5782225" y="1265025"/>
            <a:ext cx="849000" cy="23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0" name="Google Shape;350;p58"/>
          <p:cNvSpPr/>
          <p:nvPr/>
        </p:nvSpPr>
        <p:spPr>
          <a:xfrm>
            <a:off x="5782225" y="3603225"/>
            <a:ext cx="1269600" cy="23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1" name="Google Shape;351;p58"/>
          <p:cNvSpPr/>
          <p:nvPr/>
        </p:nvSpPr>
        <p:spPr>
          <a:xfrm>
            <a:off x="7587975" y="3603225"/>
            <a:ext cx="849000" cy="23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9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RStoic Reactor—Inlet Stream</a:t>
            </a:r>
            <a:endParaRPr/>
          </a:p>
        </p:txBody>
      </p:sp>
      <p:pic>
        <p:nvPicPr>
          <p:cNvPr id="357" name="Google Shape;357;p59"/>
          <p:cNvPicPr preferRelativeResize="0"/>
          <p:nvPr/>
        </p:nvPicPr>
        <p:blipFill rotWithShape="1">
          <a:blip r:embed="rId3">
            <a:alphaModFix/>
          </a:blip>
          <a:srcRect b="13126" l="0" r="0" t="0"/>
          <a:stretch/>
        </p:blipFill>
        <p:spPr>
          <a:xfrm>
            <a:off x="342250" y="917513"/>
            <a:ext cx="8675748" cy="330847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9"/>
          <p:cNvSpPr/>
          <p:nvPr/>
        </p:nvSpPr>
        <p:spPr>
          <a:xfrm>
            <a:off x="1407500" y="1718000"/>
            <a:ext cx="854100" cy="199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p59"/>
          <p:cNvSpPr/>
          <p:nvPr/>
        </p:nvSpPr>
        <p:spPr>
          <a:xfrm>
            <a:off x="1407500" y="1917800"/>
            <a:ext cx="854100" cy="199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0" name="Google Shape;360;p59"/>
          <p:cNvSpPr/>
          <p:nvPr/>
        </p:nvSpPr>
        <p:spPr>
          <a:xfrm>
            <a:off x="1407500" y="2402025"/>
            <a:ext cx="854100" cy="199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1" name="Google Shape;361;p59"/>
          <p:cNvSpPr/>
          <p:nvPr/>
        </p:nvSpPr>
        <p:spPr>
          <a:xfrm>
            <a:off x="4253075" y="2156925"/>
            <a:ext cx="854100" cy="164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2" name="Google Shape;362;p59"/>
          <p:cNvSpPr/>
          <p:nvPr/>
        </p:nvSpPr>
        <p:spPr>
          <a:xfrm>
            <a:off x="4253075" y="2321025"/>
            <a:ext cx="854100" cy="199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3" name="Google Shape;363;p59"/>
          <p:cNvSpPr txBox="1"/>
          <p:nvPr/>
        </p:nvSpPr>
        <p:spPr>
          <a:xfrm>
            <a:off x="5466550" y="1876125"/>
            <a:ext cx="33234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Same Conditions as before!</a:t>
            </a:r>
            <a:endParaRPr sz="180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RStoic Reactor—Results</a:t>
            </a:r>
            <a:endParaRPr/>
          </a:p>
        </p:txBody>
      </p:sp>
      <p:sp>
        <p:nvSpPr>
          <p:cNvPr id="369" name="Google Shape;369;p60"/>
          <p:cNvSpPr txBox="1"/>
          <p:nvPr>
            <p:ph idx="1" type="body"/>
          </p:nvPr>
        </p:nvSpPr>
        <p:spPr>
          <a:xfrm>
            <a:off x="5385800" y="1096025"/>
            <a:ext cx="3634500" cy="239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Higher conversion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For modeling a real reaction, a stoichiometric </a:t>
            </a:r>
            <a:r>
              <a:rPr lang="en" sz="1800"/>
              <a:t>reactor</a:t>
            </a:r>
            <a:r>
              <a:rPr lang="en" sz="1800"/>
              <a:t> is not as</a:t>
            </a:r>
            <a:r>
              <a:rPr lang="en" sz="1800"/>
              <a:t> accurate as RPlug… not using kinetics (just a model)</a:t>
            </a:r>
            <a:endParaRPr sz="1800"/>
          </a:p>
          <a:p>
            <a:pPr indent="0" lvl="0" marL="4572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70" name="Google Shape;370;p60"/>
          <p:cNvPicPr preferRelativeResize="0"/>
          <p:nvPr/>
        </p:nvPicPr>
        <p:blipFill rotWithShape="1">
          <a:blip r:embed="rId3">
            <a:alphaModFix/>
          </a:blip>
          <a:srcRect b="0" l="2827" r="0" t="0"/>
          <a:stretch/>
        </p:blipFill>
        <p:spPr>
          <a:xfrm>
            <a:off x="449150" y="758200"/>
            <a:ext cx="4936576" cy="370782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0"/>
          <p:cNvSpPr/>
          <p:nvPr/>
        </p:nvSpPr>
        <p:spPr>
          <a:xfrm>
            <a:off x="4511300" y="3230150"/>
            <a:ext cx="874500" cy="197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1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Steam Reforming—Aspen</a:t>
            </a:r>
            <a:endParaRPr/>
          </a:p>
        </p:txBody>
      </p:sp>
      <p:pic>
        <p:nvPicPr>
          <p:cNvPr id="377" name="Google Shape;37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0" y="3042425"/>
            <a:ext cx="5584249" cy="145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150" y="693950"/>
            <a:ext cx="4052675" cy="23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1"/>
          <p:cNvSpPr txBox="1"/>
          <p:nvPr/>
        </p:nvSpPr>
        <p:spPr>
          <a:xfrm>
            <a:off x="4769825" y="1054738"/>
            <a:ext cx="3934500" cy="16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RKS-BM method is recommended for gas-processing, refinery, and petrochemical applications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2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Steam Reforming—Aspen</a:t>
            </a:r>
            <a:endParaRPr/>
          </a:p>
        </p:txBody>
      </p:sp>
      <p:pic>
        <p:nvPicPr>
          <p:cNvPr id="385" name="Google Shape;38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43" y="1652675"/>
            <a:ext cx="4184149" cy="222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9974" y="838061"/>
            <a:ext cx="4024050" cy="7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652675"/>
            <a:ext cx="4184149" cy="22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3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RPlug Reactor—Conditions</a:t>
            </a:r>
            <a:endParaRPr/>
          </a:p>
        </p:txBody>
      </p:sp>
      <p:pic>
        <p:nvPicPr>
          <p:cNvPr id="393" name="Google Shape;39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50226"/>
            <a:ext cx="4572000" cy="195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8089" y="2906250"/>
            <a:ext cx="2747825" cy="17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772" y="950225"/>
            <a:ext cx="4293227" cy="19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Reacting </a:t>
            </a:r>
            <a:r>
              <a:rPr lang="en"/>
              <a:t>natural</a:t>
            </a:r>
            <a:r>
              <a:rPr lang="en"/>
              <a:t> gas with steam to produce syngas (hydrogen + CO)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Highly endothermic (ΔH = 206 kJ/mol)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Produces most of the world’s hydrogen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Packed bed reactors with nickel catalyst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700 to 1,000 ºC, </a:t>
            </a:r>
            <a:r>
              <a:rPr lang="en"/>
              <a:t>20-30</a:t>
            </a:r>
            <a:r>
              <a:rPr lang="en"/>
              <a:t> bar </a:t>
            </a:r>
            <a:endParaRPr/>
          </a:p>
        </p:txBody>
      </p:sp>
      <p:sp>
        <p:nvSpPr>
          <p:cNvPr id="225" name="Google Shape;225;p46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Steam Reforming</a:t>
            </a:r>
            <a:endParaRPr/>
          </a:p>
        </p:txBody>
      </p:sp>
      <p:pic>
        <p:nvPicPr>
          <p:cNvPr id="226" name="Google Shape;22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924" y="216699"/>
            <a:ext cx="4024050" cy="7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0600" y="2032525"/>
            <a:ext cx="1937575" cy="20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6"/>
          <p:cNvSpPr txBox="1"/>
          <p:nvPr/>
        </p:nvSpPr>
        <p:spPr>
          <a:xfrm>
            <a:off x="6444400" y="409377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2200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https://pubs.acs.org/doi/10.1021/ef400026k</a:t>
            </a:r>
            <a:endParaRPr sz="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4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Inlet Stream Conditions</a:t>
            </a:r>
            <a:endParaRPr/>
          </a:p>
        </p:txBody>
      </p:sp>
      <p:pic>
        <p:nvPicPr>
          <p:cNvPr id="401" name="Google Shape;40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575" y="1261015"/>
            <a:ext cx="6666850" cy="26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5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RPlug Reactor—Results</a:t>
            </a:r>
            <a:endParaRPr/>
          </a:p>
        </p:txBody>
      </p:sp>
      <p:pic>
        <p:nvPicPr>
          <p:cNvPr id="407" name="Google Shape;40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535" y="1002188"/>
            <a:ext cx="6358925" cy="31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6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RStoic Reactor Conditions</a:t>
            </a:r>
            <a:endParaRPr/>
          </a:p>
        </p:txBody>
      </p:sp>
      <p:pic>
        <p:nvPicPr>
          <p:cNvPr id="413" name="Google Shape;41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350" y="1164886"/>
            <a:ext cx="4865274" cy="238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975" y="1443750"/>
            <a:ext cx="3915724" cy="18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7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RStoic Inlet Stream Conditions</a:t>
            </a:r>
            <a:endParaRPr/>
          </a:p>
        </p:txBody>
      </p:sp>
      <p:pic>
        <p:nvPicPr>
          <p:cNvPr id="420" name="Google Shape;42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900" y="894250"/>
            <a:ext cx="5334200" cy="335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8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RStoic Results</a:t>
            </a:r>
            <a:endParaRPr/>
          </a:p>
        </p:txBody>
      </p:sp>
      <p:pic>
        <p:nvPicPr>
          <p:cNvPr id="426" name="Google Shape;42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050" y="899724"/>
            <a:ext cx="7576950" cy="32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69"/>
          <p:cNvPicPr preferRelativeResize="0"/>
          <p:nvPr/>
        </p:nvPicPr>
        <p:blipFill rotWithShape="1">
          <a:blip r:embed="rId3">
            <a:alphaModFix/>
          </a:blip>
          <a:srcRect b="0" l="0" r="6006" t="0"/>
          <a:stretch/>
        </p:blipFill>
        <p:spPr>
          <a:xfrm>
            <a:off x="222900" y="0"/>
            <a:ext cx="8921099" cy="45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9"/>
          <p:cNvSpPr txBox="1"/>
          <p:nvPr>
            <p:ph type="title"/>
          </p:nvPr>
        </p:nvSpPr>
        <p:spPr>
          <a:xfrm>
            <a:off x="222925" y="2257050"/>
            <a:ext cx="8921100" cy="6294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Questions?</a:t>
            </a:r>
            <a:endParaRPr sz="3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0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Amran, U. I.; Ahmad, A.; Othman, M. R. Kinetic Based Simulation of Methane Steam Reforming and Water Gas Shift for Hydrogen Production Using Aspen Plus. </a:t>
            </a:r>
            <a:r>
              <a:rPr i="1" lang="en" sz="1200"/>
              <a:t>Chemical Engineering Transactions</a:t>
            </a:r>
            <a:r>
              <a:rPr lang="en" sz="1200"/>
              <a:t> </a:t>
            </a:r>
            <a:r>
              <a:rPr b="1" lang="en" sz="1200"/>
              <a:t>2017</a:t>
            </a:r>
            <a:r>
              <a:rPr lang="en" sz="1200"/>
              <a:t>, </a:t>
            </a:r>
            <a:r>
              <a:rPr i="1" lang="en" sz="1200"/>
              <a:t>56</a:t>
            </a:r>
            <a:r>
              <a:rPr lang="en" sz="1200"/>
              <a:t>, 1681–1686. https://doi.org/10.3303/cet1756281.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Aspen Technology, Inc. </a:t>
            </a:r>
            <a:r>
              <a:rPr i="1" lang="en" sz="1200"/>
              <a:t>Aspen Plus Ammonia Model</a:t>
            </a:r>
            <a:r>
              <a:rPr lang="en" sz="1200"/>
              <a:t>; 2015.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Clark, J. </a:t>
            </a:r>
            <a:r>
              <a:rPr i="1" lang="en" sz="1200"/>
              <a:t>The Haber Process for the manufacture of ammonia</a:t>
            </a:r>
            <a:r>
              <a:rPr lang="en" sz="1200"/>
              <a:t>. https://www.chemguide.co.uk/physical/equilibria/haber.html.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Rahimpour, M. R.; Hesami, M.; Saidi, M.; Jahanmiri, A.; Farniaei, M.; Abbasi, M. Methane Steam Reforming Thermally Coupled with Fuel Combustion: Application of Chemical Looping Concept as a Novel Technology. </a:t>
            </a:r>
            <a:r>
              <a:rPr i="1" lang="en" sz="1200"/>
              <a:t>Energy &amp; Fuels</a:t>
            </a:r>
            <a:r>
              <a:rPr lang="en" sz="1200"/>
              <a:t> </a:t>
            </a:r>
            <a:r>
              <a:rPr b="1" lang="en" sz="1200"/>
              <a:t>2013</a:t>
            </a:r>
            <a:r>
              <a:rPr lang="en" sz="1200"/>
              <a:t>, </a:t>
            </a:r>
            <a:r>
              <a:rPr i="1" lang="en" sz="1200"/>
              <a:t>27</a:t>
            </a:r>
            <a:r>
              <a:rPr lang="en" sz="1200"/>
              <a:t> (4), 2351–2362. https://doi.org/10.1021/ef400026k.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70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7"/>
          <p:cNvSpPr txBox="1"/>
          <p:nvPr>
            <p:ph idx="1" type="body"/>
          </p:nvPr>
        </p:nvSpPr>
        <p:spPr>
          <a:xfrm>
            <a:off x="628650" y="1369219"/>
            <a:ext cx="7886700" cy="279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Main industrial process for ammonia production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Exothermic (ΔH = -92 kJ/mol)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Reverse reaction speeds up greatly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high temperatures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Low temperature, high pressure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higher yield</a:t>
            </a:r>
            <a:endParaRPr/>
          </a:p>
        </p:txBody>
      </p:sp>
      <p:sp>
        <p:nvSpPr>
          <p:cNvPr id="234" name="Google Shape;234;p47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Haber-Bosch Process</a:t>
            </a:r>
            <a:endParaRPr/>
          </a:p>
        </p:txBody>
      </p:sp>
      <p:pic>
        <p:nvPicPr>
          <p:cNvPr id="235" name="Google Shape;23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350" y="216702"/>
            <a:ext cx="2952974" cy="6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125" y="1963325"/>
            <a:ext cx="3430425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7"/>
          <p:cNvSpPr txBox="1"/>
          <p:nvPr/>
        </p:nvSpPr>
        <p:spPr>
          <a:xfrm>
            <a:off x="5443925" y="426202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2200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https://www.bobvila.com/articles/types-of-fertilizer/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Haber-Bosch Process—Aspen</a:t>
            </a:r>
            <a:endParaRPr/>
          </a:p>
        </p:txBody>
      </p:sp>
      <p:pic>
        <p:nvPicPr>
          <p:cNvPr id="243" name="Google Shape;24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548" y="758200"/>
            <a:ext cx="6160101" cy="1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8"/>
          <p:cNvPicPr preferRelativeResize="0"/>
          <p:nvPr/>
        </p:nvPicPr>
        <p:blipFill rotWithShape="1">
          <a:blip r:embed="rId4">
            <a:alphaModFix/>
          </a:blip>
          <a:srcRect b="6542" l="0" r="0" t="0"/>
          <a:stretch/>
        </p:blipFill>
        <p:spPr>
          <a:xfrm>
            <a:off x="587213" y="2099000"/>
            <a:ext cx="4311965" cy="2335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8"/>
          <p:cNvSpPr/>
          <p:nvPr/>
        </p:nvSpPr>
        <p:spPr>
          <a:xfrm>
            <a:off x="1457825" y="2391100"/>
            <a:ext cx="1099200" cy="241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48"/>
          <p:cNvSpPr/>
          <p:nvPr/>
        </p:nvSpPr>
        <p:spPr>
          <a:xfrm>
            <a:off x="501350" y="1800050"/>
            <a:ext cx="747600" cy="241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48"/>
          <p:cNvSpPr txBox="1"/>
          <p:nvPr/>
        </p:nvSpPr>
        <p:spPr>
          <a:xfrm>
            <a:off x="5075050" y="2251400"/>
            <a:ext cx="3934500" cy="16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RKS-BM</a:t>
            </a: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method is recommended for gas-processing, refinery, and petrochemical applications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Haber-Bosch Process—Aspen</a:t>
            </a:r>
            <a:endParaRPr/>
          </a:p>
        </p:txBody>
      </p:sp>
      <p:pic>
        <p:nvPicPr>
          <p:cNvPr id="253" name="Google Shape;25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225" y="758200"/>
            <a:ext cx="8677627" cy="322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9"/>
          <p:cNvSpPr/>
          <p:nvPr/>
        </p:nvSpPr>
        <p:spPr>
          <a:xfrm>
            <a:off x="373675" y="2560750"/>
            <a:ext cx="1077000" cy="208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Google Shape;255;p49"/>
          <p:cNvSpPr/>
          <p:nvPr/>
        </p:nvSpPr>
        <p:spPr>
          <a:xfrm>
            <a:off x="1603075" y="1229450"/>
            <a:ext cx="725400" cy="208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49"/>
          <p:cNvSpPr/>
          <p:nvPr/>
        </p:nvSpPr>
        <p:spPr>
          <a:xfrm>
            <a:off x="2328475" y="1590650"/>
            <a:ext cx="1077000" cy="208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0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Haber-Bosch Process—Aspen</a:t>
            </a:r>
            <a:endParaRPr/>
          </a:p>
        </p:txBody>
      </p:sp>
      <p:pic>
        <p:nvPicPr>
          <p:cNvPr id="262" name="Google Shape;262;p50"/>
          <p:cNvPicPr preferRelativeResize="0"/>
          <p:nvPr/>
        </p:nvPicPr>
        <p:blipFill rotWithShape="1">
          <a:blip r:embed="rId3">
            <a:alphaModFix/>
          </a:blip>
          <a:srcRect b="0" l="1811" r="1811" t="11933"/>
          <a:stretch/>
        </p:blipFill>
        <p:spPr>
          <a:xfrm>
            <a:off x="299300" y="1538650"/>
            <a:ext cx="4476500" cy="19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0"/>
          <p:cNvPicPr preferRelativeResize="0"/>
          <p:nvPr/>
        </p:nvPicPr>
        <p:blipFill rotWithShape="1">
          <a:blip r:embed="rId4">
            <a:alphaModFix/>
          </a:blip>
          <a:srcRect b="0" l="1152" r="1152" t="0"/>
          <a:stretch/>
        </p:blipFill>
        <p:spPr>
          <a:xfrm>
            <a:off x="4833575" y="1436094"/>
            <a:ext cx="4223223" cy="22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0"/>
          <p:cNvPicPr preferRelativeResize="0"/>
          <p:nvPr/>
        </p:nvPicPr>
        <p:blipFill rotWithShape="1">
          <a:blip r:embed="rId5">
            <a:alphaModFix/>
          </a:blip>
          <a:srcRect b="7096" l="0" r="0" t="7096"/>
          <a:stretch/>
        </p:blipFill>
        <p:spPr>
          <a:xfrm>
            <a:off x="2874088" y="758201"/>
            <a:ext cx="3395824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0175" y="787750"/>
            <a:ext cx="3263650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0"/>
          <p:cNvPicPr preferRelativeResize="0"/>
          <p:nvPr/>
        </p:nvPicPr>
        <p:blipFill rotWithShape="1">
          <a:blip r:embed="rId7">
            <a:alphaModFix/>
          </a:blip>
          <a:srcRect b="0" l="0" r="0" t="11816"/>
          <a:stretch/>
        </p:blipFill>
        <p:spPr>
          <a:xfrm>
            <a:off x="233950" y="1538650"/>
            <a:ext cx="4607191" cy="19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33575" y="1436100"/>
            <a:ext cx="4223224" cy="227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0"/>
          <p:cNvPicPr preferRelativeResize="0"/>
          <p:nvPr/>
        </p:nvPicPr>
        <p:blipFill rotWithShape="1">
          <a:blip r:embed="rId9">
            <a:alphaModFix/>
          </a:blip>
          <a:srcRect b="15037" l="0" r="0" t="46680"/>
          <a:stretch/>
        </p:blipFill>
        <p:spPr>
          <a:xfrm>
            <a:off x="1076388" y="3685200"/>
            <a:ext cx="6991224" cy="7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RPlug Reactor</a:t>
            </a:r>
            <a:endParaRPr/>
          </a:p>
        </p:txBody>
      </p:sp>
      <p:pic>
        <p:nvPicPr>
          <p:cNvPr id="274" name="Google Shape;27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025" y="814688"/>
            <a:ext cx="5834772" cy="362402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1"/>
          <p:cNvSpPr/>
          <p:nvPr/>
        </p:nvSpPr>
        <p:spPr>
          <a:xfrm>
            <a:off x="3469325" y="3717625"/>
            <a:ext cx="648300" cy="593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p51"/>
          <p:cNvSpPr txBox="1"/>
          <p:nvPr/>
        </p:nvSpPr>
        <p:spPr>
          <a:xfrm>
            <a:off x="6156800" y="814700"/>
            <a:ext cx="2811300" cy="21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PFR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Known stoichiometry and kinetics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1, 2, or 3 phases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2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RPlug Reactor—Conditions</a:t>
            </a:r>
            <a:endParaRPr/>
          </a:p>
        </p:txBody>
      </p:sp>
      <p:pic>
        <p:nvPicPr>
          <p:cNvPr id="282" name="Google Shape;282;p52"/>
          <p:cNvPicPr preferRelativeResize="0"/>
          <p:nvPr/>
        </p:nvPicPr>
        <p:blipFill rotWithShape="1">
          <a:blip r:embed="rId3">
            <a:alphaModFix/>
          </a:blip>
          <a:srcRect b="0" l="2606" r="2606" t="0"/>
          <a:stretch/>
        </p:blipFill>
        <p:spPr>
          <a:xfrm>
            <a:off x="5207850" y="182725"/>
            <a:ext cx="3506500" cy="18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2"/>
          <p:cNvPicPr preferRelativeResize="0"/>
          <p:nvPr/>
        </p:nvPicPr>
        <p:blipFill rotWithShape="1">
          <a:blip r:embed="rId4">
            <a:alphaModFix/>
          </a:blip>
          <a:srcRect b="50714" l="0" r="0" t="-362"/>
          <a:stretch/>
        </p:blipFill>
        <p:spPr>
          <a:xfrm>
            <a:off x="413875" y="718400"/>
            <a:ext cx="4212624" cy="137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2"/>
          <p:cNvPicPr preferRelativeResize="0"/>
          <p:nvPr/>
        </p:nvPicPr>
        <p:blipFill rotWithShape="1">
          <a:blip r:embed="rId5">
            <a:alphaModFix/>
          </a:blip>
          <a:srcRect b="34240" l="0" r="68083" t="0"/>
          <a:stretch/>
        </p:blipFill>
        <p:spPr>
          <a:xfrm>
            <a:off x="5421975" y="2094775"/>
            <a:ext cx="2984776" cy="23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2"/>
          <p:cNvSpPr/>
          <p:nvPr/>
        </p:nvSpPr>
        <p:spPr>
          <a:xfrm>
            <a:off x="1326025" y="718400"/>
            <a:ext cx="859200" cy="23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52"/>
          <p:cNvSpPr/>
          <p:nvPr/>
        </p:nvSpPr>
        <p:spPr>
          <a:xfrm>
            <a:off x="5207850" y="182725"/>
            <a:ext cx="859200" cy="23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52"/>
          <p:cNvSpPr/>
          <p:nvPr/>
        </p:nvSpPr>
        <p:spPr>
          <a:xfrm>
            <a:off x="7547550" y="2094775"/>
            <a:ext cx="859200" cy="23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52"/>
          <p:cNvSpPr/>
          <p:nvPr/>
        </p:nvSpPr>
        <p:spPr>
          <a:xfrm>
            <a:off x="1400350" y="1594425"/>
            <a:ext cx="859200" cy="188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9" name="Google Shape;289;p52"/>
          <p:cNvSpPr/>
          <p:nvPr/>
        </p:nvSpPr>
        <p:spPr>
          <a:xfrm>
            <a:off x="1400350" y="1782525"/>
            <a:ext cx="859200" cy="188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p52"/>
          <p:cNvSpPr/>
          <p:nvPr/>
        </p:nvSpPr>
        <p:spPr>
          <a:xfrm>
            <a:off x="7005850" y="942188"/>
            <a:ext cx="859200" cy="23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52"/>
          <p:cNvSpPr/>
          <p:nvPr/>
        </p:nvSpPr>
        <p:spPr>
          <a:xfrm>
            <a:off x="6577325" y="3437575"/>
            <a:ext cx="515700" cy="23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52"/>
          <p:cNvSpPr/>
          <p:nvPr/>
        </p:nvSpPr>
        <p:spPr>
          <a:xfrm>
            <a:off x="5653800" y="412625"/>
            <a:ext cx="2906700" cy="23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3" name="Google Shape;293;p52"/>
          <p:cNvPicPr preferRelativeResize="0"/>
          <p:nvPr/>
        </p:nvPicPr>
        <p:blipFill rotWithShape="1">
          <a:blip r:embed="rId6">
            <a:alphaModFix/>
          </a:blip>
          <a:srcRect b="5347" l="0" r="0" t="0"/>
          <a:stretch/>
        </p:blipFill>
        <p:spPr>
          <a:xfrm>
            <a:off x="413875" y="2221476"/>
            <a:ext cx="4212625" cy="213477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2"/>
          <p:cNvSpPr/>
          <p:nvPr/>
        </p:nvSpPr>
        <p:spPr>
          <a:xfrm>
            <a:off x="3970500" y="2221475"/>
            <a:ext cx="601500" cy="23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52"/>
          <p:cNvSpPr/>
          <p:nvPr/>
        </p:nvSpPr>
        <p:spPr>
          <a:xfrm>
            <a:off x="2614425" y="3165650"/>
            <a:ext cx="601500" cy="188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52"/>
          <p:cNvSpPr/>
          <p:nvPr/>
        </p:nvSpPr>
        <p:spPr>
          <a:xfrm>
            <a:off x="2614425" y="3339525"/>
            <a:ext cx="601500" cy="188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 txBox="1"/>
          <p:nvPr>
            <p:ph type="title"/>
          </p:nvPr>
        </p:nvSpPr>
        <p:spPr>
          <a:xfrm>
            <a:off x="628650" y="216694"/>
            <a:ext cx="7886700" cy="541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RPlug Reactor—Inlet Stream</a:t>
            </a:r>
            <a:endParaRPr/>
          </a:p>
        </p:txBody>
      </p:sp>
      <p:pic>
        <p:nvPicPr>
          <p:cNvPr id="302" name="Google Shape;302;p53"/>
          <p:cNvPicPr preferRelativeResize="0"/>
          <p:nvPr/>
        </p:nvPicPr>
        <p:blipFill rotWithShape="1">
          <a:blip r:embed="rId3">
            <a:alphaModFix/>
          </a:blip>
          <a:srcRect b="13126" l="0" r="0" t="0"/>
          <a:stretch/>
        </p:blipFill>
        <p:spPr>
          <a:xfrm>
            <a:off x="342250" y="917513"/>
            <a:ext cx="8675748" cy="33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3"/>
          <p:cNvSpPr/>
          <p:nvPr/>
        </p:nvSpPr>
        <p:spPr>
          <a:xfrm>
            <a:off x="1352550" y="1754325"/>
            <a:ext cx="854100" cy="199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53"/>
          <p:cNvSpPr/>
          <p:nvPr/>
        </p:nvSpPr>
        <p:spPr>
          <a:xfrm>
            <a:off x="1352550" y="1917800"/>
            <a:ext cx="854100" cy="199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53"/>
          <p:cNvSpPr/>
          <p:nvPr/>
        </p:nvSpPr>
        <p:spPr>
          <a:xfrm>
            <a:off x="1352550" y="2420425"/>
            <a:ext cx="854100" cy="199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6" name="Google Shape;306;p53"/>
          <p:cNvSpPr/>
          <p:nvPr/>
        </p:nvSpPr>
        <p:spPr>
          <a:xfrm>
            <a:off x="4253075" y="2156925"/>
            <a:ext cx="854100" cy="164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7" name="Google Shape;307;p53"/>
          <p:cNvSpPr/>
          <p:nvPr/>
        </p:nvSpPr>
        <p:spPr>
          <a:xfrm>
            <a:off x="4253075" y="2321025"/>
            <a:ext cx="854100" cy="199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